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1061" r:id="rId6"/>
    <p:sldId id="1062" r:id="rId7"/>
    <p:sldId id="1068" r:id="rId8"/>
    <p:sldId id="1067" r:id="rId9"/>
    <p:sldId id="1059" r:id="rId10"/>
    <p:sldId id="1069" r:id="rId11"/>
    <p:sldId id="1070" r:id="rId12"/>
    <p:sldId id="1071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기본 구역" id="{42945275-7A22-40AA-9384-51A2EDF3AA53}">
          <p14:sldIdLst>
            <p14:sldId id="341"/>
            <p14:sldId id="1061"/>
            <p14:sldId id="1062"/>
            <p14:sldId id="1068"/>
            <p14:sldId id="1067"/>
            <p14:sldId id="1059"/>
            <p14:sldId id="1069"/>
            <p14:sldId id="1070"/>
            <p14:sldId id="107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00FF"/>
    <a:srgbClr val="FF6600"/>
    <a:srgbClr val="FFFFFF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2F9ED6-A89E-4802-98CC-4D307BD6FE83}" v="6" dt="2024-04-05T05:41:37.6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08" autoAdjust="0"/>
  </p:normalViewPr>
  <p:slideViewPr>
    <p:cSldViewPr snapToGrid="0">
      <p:cViewPr>
        <p:scale>
          <a:sx n="75" d="100"/>
          <a:sy n="75" d="100"/>
        </p:scale>
        <p:origin x="-516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70050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4809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baseline="0" dirty="0" smtClean="0">
                <a:latin typeface="Arial "/>
              </a:rPr>
              <a:t>SA2#16</a:t>
            </a:r>
            <a:r>
              <a:rPr lang="en-US" altLang="zh-CN" sz="1400" b="1" baseline="0" dirty="0" smtClean="0">
                <a:latin typeface="Arial "/>
              </a:rPr>
              <a:t>4</a:t>
            </a:r>
            <a:r>
              <a:rPr lang="sv-SE" altLang="en-US" sz="1400" b="1" baseline="0" dirty="0" smtClean="0">
                <a:latin typeface="Arial "/>
              </a:rPr>
              <a:t> </a:t>
            </a:r>
            <a:r>
              <a:rPr lang="sv-SE" altLang="en-US" sz="1400" b="1" baseline="0" dirty="0">
                <a:latin typeface="Arial "/>
              </a:rPr>
              <a:t>R19 </a:t>
            </a:r>
            <a:r>
              <a:rPr lang="sv-SE" altLang="en-US" sz="1400" b="1" baseline="0" dirty="0" smtClean="0">
                <a:latin typeface="Arial "/>
              </a:rPr>
              <a:t>FS_</a:t>
            </a:r>
            <a:r>
              <a:rPr lang="en-US" altLang="zh-CN" sz="1400" b="1" baseline="0" dirty="0" smtClean="0">
                <a:latin typeface="Arial "/>
              </a:rPr>
              <a:t>EnergySys</a:t>
            </a:r>
            <a:endParaRPr lang="sv-SE" altLang="en-US" sz="1400" b="1" baseline="0" dirty="0">
              <a:latin typeface="Arial "/>
            </a:endParaRPr>
          </a:p>
          <a:p>
            <a:pPr eaLnBrk="1" hangingPunct="1">
              <a:defRPr/>
            </a:pPr>
            <a:r>
              <a:rPr lang="fi-FI" altLang="en-US" sz="1400" b="1" baseline="0" dirty="0" smtClean="0">
                <a:latin typeface="Arial "/>
              </a:rPr>
              <a:t>Maastricht, Netherlands, August 19 – 23, 2024</a:t>
            </a:r>
            <a:endParaRPr lang="sv-SE" altLang="en-US" sz="1400" b="1" baseline="0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baseline="0" dirty="0" smtClean="0">
                <a:solidFill>
                  <a:srgbClr val="0000FF"/>
                </a:solidFill>
                <a:latin typeface="Arial "/>
                <a:ea typeface="Arial Unicode MS" panose="020B0604020202020204" pitchFamily="34" charset="-122"/>
              </a:rPr>
              <a:t>S2-2407615</a:t>
            </a:r>
            <a:endParaRPr lang="sv-SE" altLang="en-US" sz="1400" b="1" baseline="0" dirty="0">
              <a:solidFill>
                <a:srgbClr val="0000FF"/>
              </a:solidFill>
              <a:latin typeface="Arial "/>
              <a:ea typeface="Arial Unicode MS" panose="020B0604020202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hyperlink" Target="https://www.3gpp.org/ftp/tsg_sa/TSG_SA/TSGS_104_Shanghai_2024-06/Docs/SP-24100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894" y="1685863"/>
            <a:ext cx="10842171" cy="1930101"/>
          </a:xfrm>
        </p:spPr>
        <p:txBody>
          <a:bodyPr/>
          <a:lstStyle/>
          <a:p>
            <a:pPr algn="ctr" eaLnBrk="1" hangingPunct="1"/>
            <a:r>
              <a:rPr lang="en-US" altLang="en-US" sz="4000" dirty="0">
                <a:latin typeface="+mn-lt"/>
              </a:rPr>
              <a:t>Discussion</a:t>
            </a:r>
            <a:r>
              <a:rPr lang="ko-KR" altLang="en-US" sz="4000" dirty="0">
                <a:latin typeface="+mn-lt"/>
              </a:rPr>
              <a:t> </a:t>
            </a:r>
            <a:r>
              <a:rPr lang="en-US" altLang="ko-KR" sz="4000" dirty="0">
                <a:latin typeface="+mn-lt"/>
              </a:rPr>
              <a:t>on</a:t>
            </a:r>
            <a:r>
              <a:rPr lang="ko-KR" altLang="en-US" sz="4000" dirty="0">
                <a:latin typeface="+mn-lt"/>
              </a:rPr>
              <a:t> </a:t>
            </a:r>
            <a:r>
              <a:rPr lang="en-US" altLang="ko-KR" sz="4000" dirty="0">
                <a:latin typeface="+mn-lt"/>
              </a:rPr>
              <a:t>Energy Efficiency and Energy </a:t>
            </a:r>
            <a:r>
              <a:rPr lang="en-US" altLang="ko-KR" sz="4000" dirty="0" smtClean="0">
                <a:latin typeface="+mn-lt"/>
              </a:rPr>
              <a:t>Saving</a:t>
            </a:r>
            <a:endParaRPr lang="en-GB" altLang="en-US" sz="4000" dirty="0">
              <a:latin typeface="+mn-l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4673600"/>
            <a:ext cx="12187238" cy="873922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CATT</a:t>
            </a:r>
            <a:endParaRPr lang="en-US" altLang="ko-KR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60387"/>
            <a:ext cx="9613900" cy="1130301"/>
          </a:xfrm>
        </p:spPr>
        <p:txBody>
          <a:bodyPr/>
          <a:lstStyle/>
          <a:p>
            <a:r>
              <a:rPr lang="en-US" altLang="zh-CN" sz="3600" dirty="0"/>
              <a:t>Energy Consumption per Network </a:t>
            </a:r>
            <a:r>
              <a:rPr lang="en-US" altLang="zh-CN" sz="3600" dirty="0" smtClean="0"/>
              <a:t>Slice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700" y="1825625"/>
            <a:ext cx="4826000" cy="4351338"/>
          </a:xfrm>
        </p:spPr>
        <p:txBody>
          <a:bodyPr/>
          <a:lstStyle/>
          <a:p>
            <a:r>
              <a:rPr lang="en-US" altLang="zh-CN" dirty="0" smtClean="0"/>
              <a:t> Estimation &amp; Exposure</a:t>
            </a:r>
          </a:p>
          <a:p>
            <a:pPr lvl="1"/>
            <a:r>
              <a:rPr lang="en-US" altLang="zh-CN" dirty="0" smtClean="0"/>
              <a:t>                                                       </a:t>
            </a:r>
          </a:p>
          <a:p>
            <a:pPr lvl="1"/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sz="1800" dirty="0" smtClean="0"/>
              <a:t>Defined in SA5/OAM. See TS 28.554 clause 6.7.3.3.</a:t>
            </a:r>
          </a:p>
          <a:p>
            <a:pPr lvl="1"/>
            <a:r>
              <a:rPr lang="en-US" altLang="zh-CN" dirty="0" smtClean="0"/>
              <a:t>Exposed to the AF </a:t>
            </a:r>
            <a:r>
              <a:rPr lang="en-US" altLang="zh-CN" sz="1800" dirty="0" smtClean="0"/>
              <a:t>(via the NEF), </a:t>
            </a:r>
            <a:r>
              <a:rPr lang="en-US" altLang="zh-CN" dirty="0" smtClean="0"/>
              <a:t>and to other 5GC NFs</a:t>
            </a:r>
          </a:p>
          <a:p>
            <a:pPr marL="457200" lvl="1" indent="0">
              <a:buNone/>
            </a:pPr>
            <a:r>
              <a:rPr lang="en-US" altLang="zh-CN" sz="1800" dirty="0" smtClean="0"/>
              <a:t>Network exposure mechanism defined in SA2 (see TS 23.502 clause 4.15) can be used.</a:t>
            </a:r>
          </a:p>
          <a:p>
            <a:pPr lvl="1"/>
            <a:r>
              <a:rPr lang="en-US" altLang="zh-CN" dirty="0" smtClean="0"/>
              <a:t>Exposed to the AF for charging </a:t>
            </a:r>
            <a:r>
              <a:rPr lang="en-GB" altLang="zh-CN" sz="1800" kern="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(</a:t>
            </a:r>
            <a:r>
              <a:rPr lang="en-GB" altLang="zh-CN" sz="1800" kern="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see </a:t>
            </a:r>
            <a:r>
              <a:rPr lang="en-GB" altLang="zh-CN" sz="1800" kern="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  <a:hlinkClick r:id="rId2"/>
              </a:rPr>
              <a:t>SP-241003</a:t>
            </a:r>
            <a:r>
              <a:rPr lang="en-GB" altLang="zh-CN" sz="1800" kern="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)</a:t>
            </a:r>
            <a:endParaRPr lang="zh-CN" altLang="zh-CN" sz="1800" b="1" kern="0" dirty="0">
              <a:solidFill>
                <a:prstClr val="black"/>
              </a:solidFill>
              <a:latin typeface="Arial"/>
              <a:ea typeface="Times New Roman"/>
              <a:cs typeface="Times New Roman"/>
            </a:endParaRPr>
          </a:p>
          <a:p>
            <a:pPr lvl="1"/>
            <a:endParaRPr lang="en-US" altLang="zh-CN" sz="1800" dirty="0" smtClean="0"/>
          </a:p>
        </p:txBody>
      </p:sp>
      <p:pic>
        <p:nvPicPr>
          <p:cNvPr id="2050" name="Imag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50" y="2187734"/>
            <a:ext cx="1949450" cy="80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内容占位符 2"/>
          <p:cNvSpPr txBox="1">
            <a:spLocks/>
          </p:cNvSpPr>
          <p:nvPr/>
        </p:nvSpPr>
        <p:spPr bwMode="auto">
          <a:xfrm>
            <a:off x="5410200" y="1812924"/>
            <a:ext cx="650240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 Use for Energy Saving</a:t>
            </a:r>
          </a:p>
          <a:p>
            <a:pPr lvl="1"/>
            <a:r>
              <a:rPr lang="en-US" altLang="zh-CN" sz="2200" i="1" dirty="0" smtClean="0"/>
              <a:t>As information for charging</a:t>
            </a:r>
            <a:r>
              <a:rPr lang="en-US" altLang="zh-CN" sz="2200" i="1" dirty="0"/>
              <a:t> of the third party (e.g. network slice tenant/service provider) based on SLA</a:t>
            </a:r>
            <a:endParaRPr lang="en-US" altLang="zh-CN" sz="2200" i="1" dirty="0" smtClean="0"/>
          </a:p>
          <a:p>
            <a:pPr lvl="1"/>
            <a:r>
              <a:rPr lang="en-US" altLang="zh-CN" sz="2200" dirty="0" smtClean="0"/>
              <a:t>AF may use this information to adjust e.g. application specific parameters (e.g. QoS requirements), policies (e.g. influence on traffic routing, guidance on URSP, </a:t>
            </a:r>
            <a:r>
              <a:rPr lang="en-GB" altLang="zh-CN" sz="2200" dirty="0" smtClean="0"/>
              <a:t>BDT Policy</a:t>
            </a:r>
            <a:r>
              <a:rPr lang="en-US" altLang="zh-CN" sz="2200" dirty="0" smtClean="0"/>
              <a:t>) that pertain to the Network Slice.</a:t>
            </a:r>
          </a:p>
          <a:p>
            <a:pPr lvl="1"/>
            <a:r>
              <a:rPr lang="en-US" altLang="zh-CN" sz="2200" dirty="0" smtClean="0"/>
              <a:t>Other 5GC NFs (e.g. PCF, SMF, AMF) may use this information to make policy decisions, perform SM / MM control, etc., </a:t>
            </a:r>
            <a:r>
              <a:rPr lang="en-US" altLang="zh-CN" sz="2200" dirty="0"/>
              <a:t>that pertain to</a:t>
            </a:r>
            <a:r>
              <a:rPr lang="en-US" altLang="zh-CN" sz="2200" dirty="0" smtClean="0"/>
              <a:t> </a:t>
            </a:r>
            <a:r>
              <a:rPr lang="en-US" altLang="zh-CN" sz="2200" dirty="0"/>
              <a:t>the Network Slice.</a:t>
            </a:r>
            <a:endParaRPr lang="en-US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val="25540345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60387"/>
            <a:ext cx="9004300" cy="1130301"/>
          </a:xfrm>
        </p:spPr>
        <p:txBody>
          <a:bodyPr/>
          <a:lstStyle/>
          <a:p>
            <a:r>
              <a:rPr lang="en-US" altLang="zh-CN" sz="3600" dirty="0"/>
              <a:t>Energy Consumption per Network </a:t>
            </a:r>
            <a:r>
              <a:rPr lang="en-US" altLang="zh-CN" sz="3600" dirty="0" smtClean="0"/>
              <a:t>Function</a:t>
            </a:r>
            <a:endParaRPr lang="en-US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825625"/>
            <a:ext cx="5181600" cy="4351338"/>
          </a:xfrm>
        </p:spPr>
        <p:txBody>
          <a:bodyPr/>
          <a:lstStyle/>
          <a:p>
            <a:r>
              <a:rPr lang="en-US" altLang="zh-CN" dirty="0" smtClean="0"/>
              <a:t> </a:t>
            </a:r>
            <a:r>
              <a:rPr lang="en-US" altLang="zh-CN" dirty="0"/>
              <a:t>Estimation &amp; Exposure</a:t>
            </a:r>
          </a:p>
          <a:p>
            <a:pPr lvl="1"/>
            <a:r>
              <a:rPr lang="en-US" altLang="zh-CN" dirty="0" smtClean="0"/>
              <a:t>                                                                          </a:t>
            </a:r>
          </a:p>
          <a:p>
            <a:pPr lvl="1"/>
            <a:endParaRPr lang="en-US" altLang="zh-CN" dirty="0"/>
          </a:p>
          <a:p>
            <a:pPr marL="457200" lvl="1" indent="0">
              <a:buNone/>
            </a:pPr>
            <a:r>
              <a:rPr lang="en-US" altLang="zh-CN" sz="1800" dirty="0" smtClean="0"/>
              <a:t>Defined in SA5/OAM. Here </a:t>
            </a:r>
            <a:r>
              <a:rPr lang="en-US" altLang="zh-CN" sz="1800" dirty="0"/>
              <a:t>EC</a:t>
            </a:r>
            <a:r>
              <a:rPr lang="en-US" altLang="zh-CN" sz="1800" baseline="-25000" dirty="0"/>
              <a:t>VNF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cannot be measured hence is </a:t>
            </a:r>
            <a:r>
              <a:rPr lang="en-US" altLang="zh-CN" sz="1800" dirty="0" smtClean="0"/>
              <a:t>estimated.</a:t>
            </a:r>
            <a:r>
              <a:rPr lang="en-US" altLang="zh-CN" sz="1800" dirty="0"/>
              <a:t> See TS 28.554 clause 6.7.3.1. </a:t>
            </a:r>
          </a:p>
          <a:p>
            <a:pPr lvl="1"/>
            <a:r>
              <a:rPr lang="en-US" altLang="zh-CN" dirty="0" smtClean="0"/>
              <a:t>Exposed within 5GC (i.e. not exposed to external AF)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sz="1800" dirty="0">
                <a:solidFill>
                  <a:prstClr val="black"/>
                </a:solidFill>
              </a:rPr>
              <a:t>Network exposure mechanism defined in SA2 (see TS 23.502 clause 4.15) can be used.</a:t>
            </a:r>
          </a:p>
          <a:p>
            <a:pPr marL="457200" lvl="1" indent="0">
              <a:buNone/>
            </a:pPr>
            <a:endParaRPr lang="en-US" altLang="zh-CN" sz="1800" dirty="0" smtClean="0"/>
          </a:p>
        </p:txBody>
      </p:sp>
      <p:pic>
        <p:nvPicPr>
          <p:cNvPr id="1030" name="Imag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99" y="2300285"/>
            <a:ext cx="5257801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461000" y="1822450"/>
            <a:ext cx="5905500" cy="400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 </a:t>
            </a:r>
            <a:r>
              <a:rPr lang="en-US" altLang="zh-CN" dirty="0"/>
              <a:t>Use for Energy </a:t>
            </a:r>
            <a:r>
              <a:rPr lang="en-US" altLang="zh-CN" dirty="0" smtClean="0"/>
              <a:t>Saving</a:t>
            </a:r>
          </a:p>
          <a:p>
            <a:pPr lvl="1"/>
            <a:r>
              <a:rPr lang="en-US" altLang="zh-CN" sz="2200" dirty="0" smtClean="0"/>
              <a:t>5GC NFs (e.g. PCF, SMF) may use this information to </a:t>
            </a:r>
            <a:r>
              <a:rPr lang="en-US" altLang="zh-CN" sz="2200" dirty="0"/>
              <a:t>make policy </a:t>
            </a:r>
            <a:r>
              <a:rPr lang="en-US" altLang="zh-CN" sz="2200" dirty="0" smtClean="0"/>
              <a:t>decisions (e.g. QoS parameters), adjust UP paths (e.g. selecting/reselecting UPF/DNAI), etc., for the PDU Session(s) and UE(s) (to be) served by the NF.</a:t>
            </a:r>
          </a:p>
        </p:txBody>
      </p:sp>
    </p:spTree>
    <p:extLst>
      <p:ext uri="{BB962C8B-B14F-4D97-AF65-F5344CB8AC3E}">
        <p14:creationId xmlns:p14="http://schemas.microsoft.com/office/powerpoint/2010/main" val="35314211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900"/>
              </a:spcAft>
              <a:buNone/>
            </a:pPr>
            <a:endParaRPr lang="zh-CN" altLang="zh-CN" sz="1800" dirty="0">
              <a:latin typeface="Times New Roman"/>
            </a:endParaRPr>
          </a:p>
          <a:p>
            <a:pPr marL="0" lvl="0" indent="0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None/>
            </a:pPr>
            <a:endParaRPr lang="zh-CN" altLang="zh-CN" sz="1800" dirty="0" smtClean="0">
              <a:solidFill>
                <a:prstClr val="black"/>
              </a:solidFill>
              <a:latin typeface="Times New Roman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7" name="内容占位符 3"/>
          <p:cNvSpPr txBox="1">
            <a:spLocks/>
          </p:cNvSpPr>
          <p:nvPr/>
        </p:nvSpPr>
        <p:spPr bwMode="auto">
          <a:xfrm>
            <a:off x="398813" y="1873491"/>
            <a:ext cx="10515600" cy="435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 Whether it is useful to calculate / expose energy consumption (EC) per UE</a:t>
            </a:r>
          </a:p>
          <a:p>
            <a:pPr lvl="1"/>
            <a:r>
              <a:rPr lang="en-US" altLang="zh-CN" dirty="0" smtClean="0"/>
              <a:t>Average energy consumption per UE</a:t>
            </a:r>
          </a:p>
          <a:p>
            <a:pPr lvl="2"/>
            <a:r>
              <a:rPr lang="en-US" altLang="zh-CN" dirty="0" smtClean="0"/>
              <a:t>Cannot differentiate the energy consumption between different UEs </a:t>
            </a:r>
          </a:p>
          <a:p>
            <a:pPr lvl="2"/>
            <a:r>
              <a:rPr lang="en-US" altLang="zh-CN" dirty="0" smtClean="0"/>
              <a:t>If available, it could be used as another metrics for evaluating EC / EE per network slice, per application/service, per NF, etc.</a:t>
            </a:r>
          </a:p>
          <a:p>
            <a:pPr lvl="1"/>
            <a:r>
              <a:rPr lang="en-US" altLang="zh-CN" dirty="0" smtClean="0"/>
              <a:t> Energy consumption per specific UE</a:t>
            </a:r>
          </a:p>
          <a:p>
            <a:pPr lvl="2"/>
            <a:r>
              <a:rPr lang="en-US" altLang="zh-CN" dirty="0" smtClean="0"/>
              <a:t>Can </a:t>
            </a:r>
            <a:r>
              <a:rPr lang="en-US" altLang="zh-CN" dirty="0"/>
              <a:t>differentiate </a:t>
            </a:r>
            <a:r>
              <a:rPr lang="en-US" altLang="zh-CN" dirty="0" smtClean="0"/>
              <a:t>the </a:t>
            </a:r>
            <a:r>
              <a:rPr lang="en-US" altLang="zh-CN" dirty="0"/>
              <a:t>energy </a:t>
            </a:r>
            <a:r>
              <a:rPr lang="en-US" altLang="zh-CN" dirty="0" smtClean="0"/>
              <a:t>consumption of different UEs</a:t>
            </a:r>
          </a:p>
          <a:p>
            <a:pPr lvl="2"/>
            <a:r>
              <a:rPr lang="en-US" altLang="zh-CN" dirty="0" smtClean="0"/>
              <a:t>If available, it can be used for e.g. energy related subscription/application/policy control</a:t>
            </a:r>
            <a:r>
              <a:rPr lang="en-US" altLang="zh-CN" dirty="0"/>
              <a:t>,</a:t>
            </a:r>
            <a:r>
              <a:rPr lang="en-US" altLang="zh-CN" dirty="0" smtClean="0"/>
              <a:t> UP path selection, per specific UE.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838200" y="560387"/>
            <a:ext cx="90043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600" dirty="0" smtClean="0"/>
              <a:t>Energy Consumption per UE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3598794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60387"/>
            <a:ext cx="9613900" cy="1130301"/>
          </a:xfrm>
        </p:spPr>
        <p:txBody>
          <a:bodyPr/>
          <a:lstStyle/>
          <a:p>
            <a:r>
              <a:rPr lang="en-US" altLang="zh-CN" sz="3600" dirty="0"/>
              <a:t>Energy Consumption per </a:t>
            </a:r>
            <a:r>
              <a:rPr lang="en-US" altLang="zh-CN" sz="3600" dirty="0" smtClean="0"/>
              <a:t>specific UE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700" y="1825624"/>
            <a:ext cx="11074400" cy="4511675"/>
          </a:xfrm>
        </p:spPr>
        <p:txBody>
          <a:bodyPr/>
          <a:lstStyle/>
          <a:p>
            <a:r>
              <a:rPr lang="en-US" altLang="zh-CN" dirty="0" smtClean="0"/>
              <a:t> Estimation &amp; Exposure</a:t>
            </a:r>
          </a:p>
          <a:p>
            <a:pPr lvl="1"/>
            <a:r>
              <a:rPr lang="en-US" altLang="zh-CN" sz="2000" dirty="0"/>
              <a:t>Estimated EC per specific UE in a </a:t>
            </a:r>
            <a:r>
              <a:rPr lang="en-US" altLang="zh-CN" sz="2000" dirty="0" smtClean="0"/>
              <a:t>network slice (or PLMN): </a:t>
            </a:r>
            <a:r>
              <a:rPr lang="en-US" altLang="zh-CN" sz="2000" dirty="0"/>
              <a:t>Can be </a:t>
            </a:r>
            <a:r>
              <a:rPr lang="en-US" altLang="zh-CN" sz="2000" dirty="0" smtClean="0"/>
              <a:t>estimated using </a:t>
            </a:r>
            <a:r>
              <a:rPr lang="en-US" altLang="zh-CN" sz="2000" dirty="0"/>
              <a:t>EE of NG-RAN, EE </a:t>
            </a:r>
            <a:r>
              <a:rPr lang="en-US" altLang="zh-CN" sz="2000" dirty="0" smtClean="0"/>
              <a:t>of UPF(s) serving the UE (or EE of eMBB Network Slice, or EE of 5GC), </a:t>
            </a:r>
            <a:r>
              <a:rPr lang="en-US" altLang="zh-CN" sz="2000" dirty="0"/>
              <a:t>and the data volume of the UE</a:t>
            </a:r>
          </a:p>
          <a:p>
            <a:pPr lvl="1">
              <a:spcAft>
                <a:spcPts val="600"/>
              </a:spcAft>
            </a:pPr>
            <a:r>
              <a:rPr lang="en-US" altLang="zh-CN" sz="2000" dirty="0"/>
              <a:t>Estimated EC per specific UE for an </a:t>
            </a:r>
            <a:r>
              <a:rPr lang="en-US" altLang="zh-CN" sz="2000" dirty="0" smtClean="0"/>
              <a:t>application/service: </a:t>
            </a:r>
            <a:r>
              <a:rPr lang="en-US" altLang="zh-CN" sz="2000" dirty="0"/>
              <a:t>Can be estimated </a:t>
            </a:r>
            <a:r>
              <a:rPr lang="en-US" altLang="zh-CN" sz="2000" dirty="0" smtClean="0"/>
              <a:t>using </a:t>
            </a:r>
            <a:r>
              <a:rPr lang="en-US" altLang="zh-CN" sz="2000" dirty="0"/>
              <a:t>EE of NG-RAN, EE of </a:t>
            </a:r>
            <a:r>
              <a:rPr lang="en-US" altLang="zh-CN" sz="2000" dirty="0" smtClean="0"/>
              <a:t>UPF(s) </a:t>
            </a:r>
            <a:r>
              <a:rPr lang="en-US" altLang="zh-CN" sz="2000" dirty="0"/>
              <a:t>serving the </a:t>
            </a:r>
            <a:r>
              <a:rPr lang="en-US" altLang="zh-CN" sz="2000" dirty="0" smtClean="0"/>
              <a:t>application/service </a:t>
            </a:r>
            <a:r>
              <a:rPr lang="en-US" altLang="zh-CN" sz="2000" dirty="0"/>
              <a:t>for the </a:t>
            </a:r>
            <a:r>
              <a:rPr lang="en-US" altLang="zh-CN" sz="2000" dirty="0" smtClean="0"/>
              <a:t>UE, </a:t>
            </a:r>
            <a:r>
              <a:rPr lang="en-US" altLang="zh-CN" sz="2000" dirty="0"/>
              <a:t>and the </a:t>
            </a:r>
            <a:r>
              <a:rPr lang="en-US" altLang="zh-CN" sz="2000" dirty="0" smtClean="0"/>
              <a:t>application/service </a:t>
            </a:r>
            <a:r>
              <a:rPr lang="en-US" altLang="zh-CN" sz="2000" dirty="0"/>
              <a:t>data volume of the </a:t>
            </a:r>
            <a:r>
              <a:rPr lang="en-US" altLang="zh-CN" sz="2000" dirty="0" smtClean="0"/>
              <a:t>UE</a:t>
            </a:r>
          </a:p>
          <a:p>
            <a:pPr>
              <a:buFont typeface="Arial" charset="0"/>
              <a:buChar char="•"/>
            </a:pPr>
            <a:r>
              <a:rPr lang="en-US" altLang="zh-CN" sz="1800" i="1" dirty="0"/>
              <a:t>Note 1: </a:t>
            </a:r>
            <a:r>
              <a:rPr lang="en-US" altLang="zh-CN" sz="1800" i="1" dirty="0" smtClean="0"/>
              <a:t>For </a:t>
            </a:r>
            <a:r>
              <a:rPr lang="en-US" altLang="zh-CN" sz="1800" i="1" dirty="0"/>
              <a:t>EE of </a:t>
            </a:r>
            <a:r>
              <a:rPr lang="en-US" altLang="zh-CN" sz="1800" i="1" dirty="0" smtClean="0"/>
              <a:t>NG-RAN, </a:t>
            </a:r>
            <a:r>
              <a:rPr lang="en-US" altLang="zh-CN" sz="1800" i="1" dirty="0"/>
              <a:t>Network </a:t>
            </a:r>
            <a:r>
              <a:rPr lang="en-US" altLang="zh-CN" sz="1800" i="1" dirty="0" smtClean="0"/>
              <a:t>Slice </a:t>
            </a:r>
            <a:r>
              <a:rPr lang="en-US" altLang="zh-CN" sz="1800" i="1" dirty="0"/>
              <a:t>and </a:t>
            </a:r>
            <a:r>
              <a:rPr lang="en-US" altLang="zh-CN" sz="1800" i="1" dirty="0" smtClean="0"/>
              <a:t>5GC</a:t>
            </a:r>
            <a:r>
              <a:rPr lang="en-US" altLang="zh-CN" sz="1800" i="1" dirty="0"/>
              <a:t>, see clause </a:t>
            </a:r>
            <a:r>
              <a:rPr lang="en-US" altLang="zh-CN" sz="1800" i="1" dirty="0" smtClean="0"/>
              <a:t>6.7.1, 6.7.2 and 6.7.4 </a:t>
            </a:r>
            <a:r>
              <a:rPr lang="en-US" altLang="zh-CN" sz="1800" i="1" dirty="0"/>
              <a:t>of TS 28.554. </a:t>
            </a:r>
          </a:p>
          <a:p>
            <a:pPr>
              <a:buFont typeface="Arial" charset="0"/>
              <a:buChar char="•"/>
            </a:pPr>
            <a:r>
              <a:rPr lang="en-US" altLang="zh-CN" sz="1800" i="1" dirty="0"/>
              <a:t>Note 2: The possible over-consumption of energy by specific UE(s) (e.g. due to located at the edge of the serving cell) is somewhat reflected in the EE of the NG-RAN node.</a:t>
            </a:r>
          </a:p>
          <a:p>
            <a:pPr>
              <a:buFont typeface="Arial" charset="0"/>
              <a:buChar char="•"/>
            </a:pPr>
            <a:r>
              <a:rPr lang="en-US" altLang="zh-CN" sz="1800" i="1" dirty="0"/>
              <a:t>Note 3: The </a:t>
            </a:r>
            <a:r>
              <a:rPr lang="en-US" altLang="zh-CN" sz="1800" i="1" u="sng" dirty="0"/>
              <a:t>Estimated</a:t>
            </a:r>
            <a:r>
              <a:rPr lang="en-US" altLang="zh-CN" sz="1800" i="1" dirty="0"/>
              <a:t> EC per specific UE in a network slice/PLMN or for an application/service is related to the NFs (e.g. UPFs) serving the specific UE.</a:t>
            </a:r>
          </a:p>
          <a:p>
            <a:pPr>
              <a:buFont typeface="Arial" charset="0"/>
              <a:buChar char="•"/>
            </a:pPr>
            <a:r>
              <a:rPr lang="en-US" altLang="zh-CN" sz="1800" i="1" dirty="0"/>
              <a:t>Note 4: Still the </a:t>
            </a:r>
            <a:r>
              <a:rPr lang="en-US" altLang="zh-CN" sz="1800" i="1" u="sng" dirty="0"/>
              <a:t>Estimated</a:t>
            </a:r>
            <a:r>
              <a:rPr lang="en-US" altLang="zh-CN" sz="1800" i="1" dirty="0"/>
              <a:t> EC per specific UE is </a:t>
            </a:r>
            <a:r>
              <a:rPr lang="en-US" altLang="zh-CN" sz="1800" i="1" dirty="0" smtClean="0"/>
              <a:t>(almost) proportional </a:t>
            </a:r>
            <a:r>
              <a:rPr lang="en-US" altLang="zh-CN" sz="1800" i="1" dirty="0"/>
              <a:t>to data volume of the UE. </a:t>
            </a:r>
            <a:r>
              <a:rPr lang="en-US" altLang="zh-CN" sz="1800" i="1" dirty="0" smtClean="0"/>
              <a:t>To get more </a:t>
            </a:r>
            <a:r>
              <a:rPr lang="en-US" altLang="zh-CN" sz="1800" i="1" dirty="0"/>
              <a:t>accurate EC per specific </a:t>
            </a:r>
            <a:r>
              <a:rPr lang="en-US" altLang="zh-CN" sz="1800" i="1" dirty="0" smtClean="0"/>
              <a:t>UE, </a:t>
            </a:r>
            <a:r>
              <a:rPr lang="en-US" altLang="zh-CN" sz="1800" i="1" dirty="0"/>
              <a:t>coordination with RAN </a:t>
            </a:r>
            <a:r>
              <a:rPr lang="en-US" altLang="zh-CN" sz="1800" i="1" dirty="0" smtClean="0"/>
              <a:t>WGs is to be done.</a:t>
            </a:r>
            <a:endParaRPr lang="en-US" altLang="zh-CN" sz="1800" i="1" dirty="0"/>
          </a:p>
          <a:p>
            <a:pPr lvl="1">
              <a:spcAft>
                <a:spcPts val="600"/>
              </a:spcAft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39049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5"/>
            <a:ext cx="10972800" cy="4351338"/>
          </a:xfrm>
        </p:spPr>
        <p:txBody>
          <a:bodyPr/>
          <a:lstStyle/>
          <a:p>
            <a:r>
              <a:rPr lang="en-US" altLang="zh-CN" sz="2000" dirty="0"/>
              <a:t> </a:t>
            </a:r>
            <a:r>
              <a:rPr lang="en-US" altLang="zh-CN" sz="2000" b="1" dirty="0"/>
              <a:t>The management service </a:t>
            </a:r>
            <a:r>
              <a:rPr lang="en-US" altLang="zh-CN" sz="2000" b="1" dirty="0" smtClean="0"/>
              <a:t>(defined in SA5, e.g. </a:t>
            </a:r>
            <a:r>
              <a:rPr lang="en-IN" altLang="zh-CN" sz="2000" b="1" dirty="0" err="1" smtClean="0"/>
              <a:t>PerfMetricJob</a:t>
            </a:r>
            <a:r>
              <a:rPr lang="en-IN" altLang="zh-CN" sz="2000" b="1" dirty="0" smtClean="0"/>
              <a:t> IOC in 28.622</a:t>
            </a:r>
            <a:r>
              <a:rPr lang="en-US" altLang="zh-CN" sz="2000" b="1" dirty="0" smtClean="0"/>
              <a:t>) exposes </a:t>
            </a:r>
            <a:r>
              <a:rPr lang="en-US" altLang="zh-CN" sz="2000" b="1" dirty="0"/>
              <a:t>EC/EE </a:t>
            </a:r>
            <a:r>
              <a:rPr lang="en-US" altLang="zh-CN" sz="2000" b="1" dirty="0" smtClean="0"/>
              <a:t>information of </a:t>
            </a:r>
            <a:r>
              <a:rPr lang="en-US" altLang="zh-CN" sz="2000" b="1" dirty="0"/>
              <a:t>Network </a:t>
            </a:r>
            <a:r>
              <a:rPr lang="en-US" altLang="zh-CN" sz="2000" b="1" dirty="0" smtClean="0"/>
              <a:t>Slice/NF/5GC to </a:t>
            </a:r>
            <a:r>
              <a:rPr lang="en-US" altLang="zh-CN" sz="2000" b="1" dirty="0"/>
              <a:t>a new 5GC NF (defined in SA2, namely EMF</a:t>
            </a:r>
            <a:r>
              <a:rPr lang="en-US" altLang="zh-CN" sz="2000" b="1" dirty="0" smtClean="0"/>
              <a:t>). 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EMF may estimate the EC per UE (or other granularities, e.g. per </a:t>
            </a:r>
            <a:r>
              <a:rPr lang="en-US" altLang="zh-CN" sz="2000" dirty="0"/>
              <a:t>PDU Session/QoS flow/application</a:t>
            </a:r>
            <a:r>
              <a:rPr lang="en-US" altLang="zh-CN" sz="2000" dirty="0" smtClean="0"/>
              <a:t>) based on: 1) </a:t>
            </a:r>
            <a:r>
              <a:rPr lang="en-US" altLang="zh-CN" sz="2000" dirty="0"/>
              <a:t>EC/EE information  of  Network </a:t>
            </a:r>
            <a:r>
              <a:rPr lang="en-US" altLang="zh-CN" sz="2000" dirty="0" smtClean="0"/>
              <a:t>Slice/NF/5GC; and 2) data volume per UE/PDU Session/QoS flow/application, reported by the UPF/SMF </a:t>
            </a:r>
            <a:r>
              <a:rPr lang="en-US" altLang="zh-CN" sz="2000" dirty="0"/>
              <a:t>(</a:t>
            </a:r>
            <a:r>
              <a:rPr lang="en-GB" altLang="zh-CN" sz="2000" dirty="0"/>
              <a:t>e.g. </a:t>
            </a:r>
            <a:r>
              <a:rPr lang="en-GB" altLang="zh-CN" sz="2000" dirty="0" smtClean="0"/>
              <a:t>User </a:t>
            </a:r>
            <a:r>
              <a:rPr lang="en-GB" altLang="zh-CN" sz="2000" dirty="0"/>
              <a:t>Data Usage events</a:t>
            </a:r>
            <a:r>
              <a:rPr lang="en-US" altLang="zh-CN" sz="2000" dirty="0" smtClean="0"/>
              <a:t>).</a:t>
            </a:r>
            <a:endParaRPr lang="en-US" altLang="zh-CN" sz="2000" dirty="0"/>
          </a:p>
          <a:p>
            <a:r>
              <a:rPr lang="en-US" altLang="zh-CN" sz="2000" dirty="0" smtClean="0"/>
              <a:t> </a:t>
            </a:r>
            <a:r>
              <a:rPr lang="en-US" altLang="zh-CN" sz="2000" b="1" dirty="0" smtClean="0"/>
              <a:t>EMF exposes the EC/EE per NS/NF, EC per UE (or other granularities) (if available) to other 5GC NFs </a:t>
            </a:r>
            <a:r>
              <a:rPr lang="en-US" altLang="zh-CN" sz="2000" dirty="0" smtClean="0"/>
              <a:t>(e.g. PCF, SMF, AMF, AF (depending on the granularity of EC information)).</a:t>
            </a:r>
          </a:p>
          <a:p>
            <a:r>
              <a:rPr lang="en-US" altLang="zh-CN" sz="2000" dirty="0" smtClean="0"/>
              <a:t> 5GC NFs performs energy related control (e.g. application/policy/SM/MM control), taking into account the energy related information.</a:t>
            </a:r>
            <a:endParaRPr lang="zh-CN" altLang="en-US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838200" y="560387"/>
            <a:ext cx="90043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600" dirty="0" smtClean="0"/>
              <a:t>Proposed way forward in Rel-19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val="12571644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5"/>
            <a:ext cx="10972800" cy="4351338"/>
          </a:xfrm>
        </p:spPr>
        <p:txBody>
          <a:bodyPr/>
          <a:lstStyle/>
          <a:p>
            <a:r>
              <a:rPr lang="en-US" altLang="zh-CN" sz="2000" dirty="0"/>
              <a:t> </a:t>
            </a:r>
            <a:endParaRPr lang="zh-CN" altLang="en-US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600" dirty="0" smtClean="0"/>
              <a:t>Annex A.1: NWM discussion on SA2/SA5 work split</a:t>
            </a:r>
            <a:endParaRPr lang="en-US" altLang="zh-CN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9" y="1690688"/>
            <a:ext cx="581047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48500" y="2146300"/>
            <a:ext cx="45085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 smtClean="0"/>
              <a:t>Proposed conclusion based on the summary of inputs:</a:t>
            </a:r>
          </a:p>
          <a:p>
            <a:pPr marL="342900" indent="-342900">
              <a:spcAft>
                <a:spcPts val="600"/>
              </a:spcAft>
              <a:buAutoNum type="arabicParenR"/>
            </a:pPr>
            <a:r>
              <a:rPr lang="en-US" altLang="zh-CN" dirty="0" smtClean="0"/>
              <a:t>SA2 is responsible for collection and calculation of UP energy consumption per specific UE, per PDU Session and per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flow (incl. application</a:t>
            </a:r>
            <a:r>
              <a:rPr lang="en-US" altLang="zh-CN" dirty="0"/>
              <a:t>) </a:t>
            </a:r>
            <a:r>
              <a:rPr lang="en-US" altLang="zh-CN" dirty="0" smtClean="0"/>
              <a:t>granularities.</a:t>
            </a:r>
          </a:p>
          <a:p>
            <a:pPr marL="342900" indent="-342900">
              <a:spcAft>
                <a:spcPts val="600"/>
              </a:spcAft>
              <a:buFontTx/>
              <a:buAutoNum type="arabicParenR"/>
            </a:pPr>
            <a:r>
              <a:rPr lang="en-US" altLang="zh-CN" dirty="0" smtClean="0"/>
              <a:t>SA5 is responsible for collection and calculation of UP energy consumption per NF (UPF/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) and per network slice granularities.</a:t>
            </a:r>
          </a:p>
          <a:p>
            <a:pPr marL="342900" indent="-342900">
              <a:buAutoNum type="arabicParenR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95617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5"/>
            <a:ext cx="10972800" cy="4351338"/>
          </a:xfrm>
        </p:spPr>
        <p:txBody>
          <a:bodyPr/>
          <a:lstStyle/>
          <a:p>
            <a:r>
              <a:rPr lang="en-US" altLang="zh-CN" sz="2000" dirty="0"/>
              <a:t> </a:t>
            </a:r>
            <a:endParaRPr lang="zh-CN" altLang="en-US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838200" y="560387"/>
            <a:ext cx="10388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600" dirty="0" smtClean="0"/>
              <a:t>Annex A.2: NWM discussion on SA2/SA5 work split</a:t>
            </a:r>
            <a:endParaRPr lang="en-US" altLang="zh-CN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30" y="1863381"/>
            <a:ext cx="5696570" cy="445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48500" y="2146300"/>
            <a:ext cx="45085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 smtClean="0"/>
              <a:t>Proposed conclusion based on the summary of inputs:</a:t>
            </a:r>
          </a:p>
          <a:p>
            <a:pPr marL="342900" indent="-342900">
              <a:spcAft>
                <a:spcPts val="600"/>
              </a:spcAft>
              <a:buAutoNum type="arabicParenR"/>
            </a:pPr>
            <a:r>
              <a:rPr lang="en-US" altLang="zh-CN" dirty="0" smtClean="0"/>
              <a:t>SA2 is responsible for exposure of energy-related information per specific UE, per PDU Session and per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flow (incl. application</a:t>
            </a:r>
            <a:r>
              <a:rPr lang="en-US" altLang="zh-CN" dirty="0"/>
              <a:t>) </a:t>
            </a:r>
            <a:r>
              <a:rPr lang="en-US" altLang="zh-CN" dirty="0" smtClean="0"/>
              <a:t>granularities to </a:t>
            </a:r>
            <a:r>
              <a:rPr lang="en-US" altLang="zh-CN" dirty="0"/>
              <a:t>5GC </a:t>
            </a:r>
            <a:r>
              <a:rPr lang="en-US" altLang="zh-CN" dirty="0" smtClean="0"/>
              <a:t>NF.</a:t>
            </a:r>
          </a:p>
          <a:p>
            <a:pPr marL="342900" indent="-342900">
              <a:spcAft>
                <a:spcPts val="600"/>
              </a:spcAft>
              <a:buFontTx/>
              <a:buAutoNum type="arabicParenR"/>
            </a:pPr>
            <a:r>
              <a:rPr lang="en-US" altLang="zh-CN" dirty="0" smtClean="0"/>
              <a:t>SA5 </a:t>
            </a:r>
            <a:r>
              <a:rPr lang="en-US" altLang="zh-CN" dirty="0"/>
              <a:t>is responsible for exposure of energy-related information </a:t>
            </a:r>
            <a:r>
              <a:rPr lang="en-US" altLang="zh-CN" dirty="0" smtClean="0"/>
              <a:t>per NF (UPF/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) and per network slice </a:t>
            </a:r>
            <a:r>
              <a:rPr lang="en-US" altLang="zh-CN" dirty="0"/>
              <a:t>granularities </a:t>
            </a:r>
            <a:r>
              <a:rPr lang="en-US" altLang="zh-CN" dirty="0" smtClean="0"/>
              <a:t>to 5GC NF.</a:t>
            </a:r>
            <a:endParaRPr lang="en-US" altLang="zh-CN" dirty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8941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5"/>
            <a:ext cx="10972800" cy="4351338"/>
          </a:xfrm>
        </p:spPr>
        <p:txBody>
          <a:bodyPr/>
          <a:lstStyle/>
          <a:p>
            <a:r>
              <a:rPr lang="en-US" altLang="zh-CN" sz="2000" dirty="0"/>
              <a:t> </a:t>
            </a:r>
            <a:endParaRPr lang="zh-CN" altLang="en-US" sz="20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838200" y="560387"/>
            <a:ext cx="10388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600" dirty="0" smtClean="0"/>
              <a:t>Annex A.3: NWM discussion on SA2</a:t>
            </a:r>
            <a:r>
              <a:rPr lang="en-US" altLang="zh-CN" sz="3600" dirty="0"/>
              <a:t>/</a:t>
            </a:r>
            <a:r>
              <a:rPr lang="en-US" altLang="zh-CN" sz="3600" dirty="0" smtClean="0"/>
              <a:t>SA5 work split</a:t>
            </a:r>
            <a:endParaRPr lang="en-US" altLang="zh-CN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761780"/>
            <a:ext cx="6134100" cy="446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48500" y="2146300"/>
            <a:ext cx="45085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dirty="0" smtClean="0"/>
              <a:t>Proposed conclusion based on the summary of inputs:</a:t>
            </a:r>
          </a:p>
          <a:p>
            <a:pPr marL="342900" indent="-342900">
              <a:spcAft>
                <a:spcPts val="600"/>
              </a:spcAft>
              <a:buAutoNum type="arabicParenR"/>
            </a:pPr>
            <a:r>
              <a:rPr lang="en-US" altLang="zh-CN" dirty="0" smtClean="0"/>
              <a:t>SA2 is responsible for exposure of energy-related information per specific UE and per Application granularities to the AF.</a:t>
            </a:r>
          </a:p>
          <a:p>
            <a:pPr marL="342900" indent="-342900">
              <a:spcAft>
                <a:spcPts val="600"/>
              </a:spcAft>
              <a:buFontTx/>
              <a:buAutoNum type="arabicParenR"/>
            </a:pPr>
            <a:r>
              <a:rPr lang="en-US" altLang="zh-CN" dirty="0" smtClean="0"/>
              <a:t>SA5 </a:t>
            </a:r>
            <a:r>
              <a:rPr lang="en-US" altLang="zh-CN" dirty="0"/>
              <a:t>is responsible for exposure of energy-related information </a:t>
            </a:r>
            <a:r>
              <a:rPr lang="en-US" altLang="zh-CN" dirty="0" smtClean="0"/>
              <a:t>per network slice to the AF.</a:t>
            </a:r>
            <a:endParaRPr lang="en-US" altLang="zh-CN" dirty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2330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headEnd type="triangle" w="med" len="med"/>
          <a:tailEnd type="none" w="med" len="med"/>
        </a:ln>
      </a:spPr>
      <a:bodyPr wrap="none" lIns="0" tIns="0" rIns="0" bIns="0" rtlCol="0" anchor="ctr"/>
      <a:lstStyle>
        <a:defPPr algn="ctr">
          <a:defRPr sz="1100"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086754b-dc88-4b21-b9f0-c439eff82171">
      <Terms xmlns="http://schemas.microsoft.com/office/infopath/2007/PartnerControls"/>
    </lcf76f155ced4ddcb4097134ff3c332f>
    <TaxCatchAll xmlns="0951dd24-9443-4777-8046-7b0b651e7f9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509CA87462104942AE896D006F43BF0F" ma:contentTypeVersion="18" ma:contentTypeDescription="새 문서를 만듭니다." ma:contentTypeScope="" ma:versionID="d965526ac9e15a09a9ddb8339425022c">
  <xsd:schema xmlns:xsd="http://www.w3.org/2001/XMLSchema" xmlns:xs="http://www.w3.org/2001/XMLSchema" xmlns:p="http://schemas.microsoft.com/office/2006/metadata/properties" xmlns:ns2="1086754b-dc88-4b21-b9f0-c439eff82171" xmlns:ns3="0951dd24-9443-4777-8046-7b0b651e7f93" targetNamespace="http://schemas.microsoft.com/office/2006/metadata/properties" ma:root="true" ma:fieldsID="acf95508d6dc754149e7f2508c107b8b" ns2:_="" ns3:_="">
    <xsd:import namespace="1086754b-dc88-4b21-b9f0-c439eff82171"/>
    <xsd:import namespace="0951dd24-9443-4777-8046-7b0b651e7f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86754b-dc88-4b21-b9f0-c439eff821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이미지 태그" ma:readOnly="false" ma:fieldId="{5cf76f15-5ced-4ddc-b409-7134ff3c332f}" ma:taxonomyMulti="true" ma:sspId="d598f3ee-d021-4b24-b7d6-a74b92dec8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51dd24-9443-4777-8046-7b0b651e7f93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affbafc-4920-4f6f-8a71-02fd2a0b3ab0}" ma:internalName="TaxCatchAll" ma:showField="CatchAllData" ma:web="0951dd24-9443-4777-8046-7b0b651e7f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0951dd24-9443-4777-8046-7b0b651e7f93"/>
    <ds:schemaRef ds:uri="1086754b-dc88-4b21-b9f0-c439eff8217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BFA8BB0-310F-4483-B542-EDD14CAB4EA2}">
  <ds:schemaRefs>
    <ds:schemaRef ds:uri="0951dd24-9443-4777-8046-7b0b651e7f93"/>
    <ds:schemaRef ds:uri="1086754b-dc88-4b21-b9f0-c439eff8217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afa09fd-c4be-434d-830d-f4765c449035}" enabled="0" method="" siteId="{5afa09fd-c4be-434d-830d-f4765c44903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5186</TotalTime>
  <Words>959</Words>
  <Application>Microsoft Office PowerPoint</Application>
  <PresentationFormat>自定义</PresentationFormat>
  <Paragraphs>64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Discussion on Energy Efficiency and Energy Saving</vt:lpstr>
      <vt:lpstr>Energy Consumption per Network Slice</vt:lpstr>
      <vt:lpstr>Energy Consumption per Network Function</vt:lpstr>
      <vt:lpstr>PowerPoint 演示文稿</vt:lpstr>
      <vt:lpstr>Energy Consumption per specific UE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이동진님(DongJin Lee)/Core개발팀</dc:creator>
  <dc:description>© 3GPP 2018</dc:description>
  <cp:lastModifiedBy>CATT_dxy</cp:lastModifiedBy>
  <cp:revision>284</cp:revision>
  <dcterms:created xsi:type="dcterms:W3CDTF">2010-02-05T13:52:04Z</dcterms:created>
  <dcterms:modified xsi:type="dcterms:W3CDTF">2024-08-09T10:20:44Z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0x010100509CA87462104942AE896D006F43BF0F</vt:lpwstr>
  </property>
  <property fmtid="{D5CDD505-2E9C-101B-9397-08002B2CF9AE}" pid="3" name="MediaServiceImageTags">
    <vt:lpwstr/>
  </property>
</Properties>
</file>